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8"/>
  </p:notesMasterIdLst>
  <p:sldIdLst>
    <p:sldId id="259" r:id="rId2"/>
    <p:sldId id="283" r:id="rId3"/>
    <p:sldId id="280" r:id="rId4"/>
    <p:sldId id="314" r:id="rId5"/>
    <p:sldId id="324" r:id="rId6"/>
    <p:sldId id="326" r:id="rId7"/>
    <p:sldId id="327" r:id="rId8"/>
    <p:sldId id="316" r:id="rId9"/>
    <p:sldId id="322" r:id="rId10"/>
    <p:sldId id="328" r:id="rId11"/>
    <p:sldId id="330" r:id="rId12"/>
    <p:sldId id="329" r:id="rId13"/>
    <p:sldId id="331" r:id="rId14"/>
    <p:sldId id="323" r:id="rId15"/>
    <p:sldId id="321" r:id="rId16"/>
    <p:sldId id="319" r:id="rId1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9"/>
    </p:embeddedFont>
    <p:embeddedFont>
      <p:font typeface="Lobster" panose="00000500000000000000" pitchFamily="2" charset="0"/>
      <p:regular r:id="rId20"/>
    </p:embeddedFont>
    <p:embeddedFont>
      <p:font typeface="Montserrat" panose="00000500000000000000" pitchFamily="50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828ACD-96C2-4DFD-B68C-7E9FA1736F30}">
  <a:tblStyle styleId="{20828ACD-96C2-4DFD-B68C-7E9FA1736F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191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744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375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136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52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953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751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82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220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98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480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947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261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5.png"/><Relationship Id="rId2" Type="http://schemas.openxmlformats.org/officeDocument/2006/relationships/image" Target="../media/image1.jp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12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image" Target="../media/image4.png"/><Relationship Id="rId5" Type="http://schemas.openxmlformats.org/officeDocument/2006/relationships/image" Target="../media/image19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2.png"/><Relationship Id="rId10" Type="http://schemas.openxmlformats.org/officeDocument/2006/relationships/image" Target="../media/image3.png"/><Relationship Id="rId4" Type="http://schemas.openxmlformats.org/officeDocument/2006/relationships/image" Target="../media/image21.png"/><Relationship Id="rId9" Type="http://schemas.openxmlformats.org/officeDocument/2006/relationships/image" Target="../media/image7.png"/><Relationship Id="rId14" Type="http://schemas.openxmlformats.org/officeDocument/2006/relationships/image" Target="../media/image24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97616" flipH="1">
            <a:off x="862515" y="-331290"/>
            <a:ext cx="581215" cy="13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6625" y="-198975"/>
            <a:ext cx="1176870" cy="11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10214">
            <a:off x="-153124" y="1210225"/>
            <a:ext cx="949199" cy="13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452675" y="612038"/>
            <a:ext cx="1215149" cy="106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057493">
            <a:off x="7556663" y="4214203"/>
            <a:ext cx="646273" cy="15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2700" y="3829250"/>
            <a:ext cx="1908901" cy="188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4001" y="2280450"/>
            <a:ext cx="949199" cy="13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93881" y="3066300"/>
            <a:ext cx="1036145" cy="10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037"/>
            <a:ext cx="9143998" cy="514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3" flipH="1">
            <a:off x="8572425" y="2525393"/>
            <a:ext cx="836966" cy="195721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9"/>
          <p:cNvSpPr txBox="1">
            <a:spLocks noGrp="1"/>
          </p:cNvSpPr>
          <p:nvPr>
            <p:ph type="title"/>
          </p:nvPr>
        </p:nvSpPr>
        <p:spPr>
          <a:xfrm>
            <a:off x="1888350" y="1665000"/>
            <a:ext cx="5367300" cy="12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26" name="Google Shape;12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703366">
            <a:off x="7454288" y="-363787"/>
            <a:ext cx="767175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611919" flipH="1">
            <a:off x="1026621" y="-942702"/>
            <a:ext cx="740038" cy="21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06181">
            <a:off x="-382665" y="2191194"/>
            <a:ext cx="1457029" cy="209746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9"/>
          <p:cNvSpPr txBox="1">
            <a:spLocks noGrp="1"/>
          </p:cNvSpPr>
          <p:nvPr>
            <p:ph type="subTitle" idx="1"/>
          </p:nvPr>
        </p:nvSpPr>
        <p:spPr>
          <a:xfrm>
            <a:off x="1888350" y="2903400"/>
            <a:ext cx="5367300" cy="5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0" name="Google Shape;13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617332" flipH="1">
            <a:off x="1943648" y="4454339"/>
            <a:ext cx="478424" cy="11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82778">
            <a:off x="1054750" y="4062875"/>
            <a:ext cx="947401" cy="12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71725" y="3692548"/>
            <a:ext cx="1197876" cy="159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473999">
            <a:off x="7560038" y="4173960"/>
            <a:ext cx="941845" cy="114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08073" y="3513550"/>
            <a:ext cx="664360" cy="6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454062" y="3451649"/>
            <a:ext cx="1028300" cy="10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0750" y="3806826"/>
            <a:ext cx="1197875" cy="159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7728682">
            <a:off x="-419133" y="4264434"/>
            <a:ext cx="1202493" cy="1237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6297639" flipH="1">
            <a:off x="6886985" y="46190"/>
            <a:ext cx="443959" cy="833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8875" y="1610827"/>
            <a:ext cx="305377" cy="44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113">
            <a:off x="8606727" y="2014641"/>
            <a:ext cx="278958" cy="630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-10240922" flipH="1">
            <a:off x="7908073" y="-369324"/>
            <a:ext cx="1896777" cy="1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7587095">
            <a:off x="1255641" y="-171822"/>
            <a:ext cx="577793" cy="1102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59376" y="-577076"/>
            <a:ext cx="1675899" cy="1680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95" name="Google Shape;1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082081">
            <a:off x="72555" y="1783319"/>
            <a:ext cx="189883" cy="4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237697" flipH="1">
            <a:off x="8612703" y="2224902"/>
            <a:ext cx="263100" cy="38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799980" flipH="1">
            <a:off x="-39930" y="971960"/>
            <a:ext cx="502543" cy="77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788045">
            <a:off x="883614" y="-484493"/>
            <a:ext cx="542214" cy="1267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243547">
            <a:off x="-95117" y="595191"/>
            <a:ext cx="525227" cy="765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90300" y="-243375"/>
            <a:ext cx="1147269" cy="1150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451292" y="-85247"/>
            <a:ext cx="581326" cy="59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8579884">
            <a:off x="8283431" y="4256270"/>
            <a:ext cx="1142587" cy="132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639668">
            <a:off x="8637678" y="2944174"/>
            <a:ext cx="852435" cy="1227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8678466" y="3918641"/>
            <a:ext cx="706267" cy="7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5400000">
            <a:off x="8655371" y="3504699"/>
            <a:ext cx="624272" cy="616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332557" flipH="1">
            <a:off x="126547" y="2407275"/>
            <a:ext cx="150949" cy="341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037"/>
            <a:ext cx="9143998" cy="514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371365" flipH="1">
            <a:off x="7285250" y="4169121"/>
            <a:ext cx="1112478" cy="1601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5304" y="2787592"/>
            <a:ext cx="1776286" cy="2471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697616" flipH="1">
            <a:off x="1894027" y="4290272"/>
            <a:ext cx="581215" cy="13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79088" flipH="1">
            <a:off x="-111125" y="2102000"/>
            <a:ext cx="949189" cy="13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2700" y="3829250"/>
            <a:ext cx="1908901" cy="188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00339" y="3505005"/>
            <a:ext cx="1404300" cy="170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727414">
            <a:off x="422600" y="3899223"/>
            <a:ext cx="1036150" cy="14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2031" y="4377138"/>
            <a:ext cx="1036145" cy="10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235975" y="2950394"/>
            <a:ext cx="949200" cy="951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10419930">
            <a:off x="369676" y="1034474"/>
            <a:ext cx="262100" cy="5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1336468">
            <a:off x="81081" y="1640487"/>
            <a:ext cx="364988" cy="53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4740015">
            <a:off x="6461997" y="4485298"/>
            <a:ext cx="322075" cy="72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36891">
            <a:off x="132529" y="696928"/>
            <a:ext cx="212196" cy="43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8293883">
            <a:off x="8500402" y="2146791"/>
            <a:ext cx="589596" cy="564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537" y="4215655"/>
            <a:ext cx="1097700" cy="110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97616" flipH="1">
            <a:off x="1695140" y="-297390"/>
            <a:ext cx="581215" cy="13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6625" y="-198975"/>
            <a:ext cx="1362867" cy="136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10214">
            <a:off x="-170099" y="1382950"/>
            <a:ext cx="949199" cy="13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057493">
            <a:off x="7053613" y="4245053"/>
            <a:ext cx="646273" cy="15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300" y="-198975"/>
            <a:ext cx="996175" cy="98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2476" y="2577875"/>
            <a:ext cx="949199" cy="13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900002">
            <a:off x="-303145" y="655412"/>
            <a:ext cx="1036145" cy="10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498764">
            <a:off x="7516449" y="3852077"/>
            <a:ext cx="1097700" cy="133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6350" y="3440700"/>
            <a:ext cx="1276849" cy="179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-638392" y="3830712"/>
            <a:ext cx="1921986" cy="16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bster"/>
              <a:buNone/>
              <a:defRPr sz="35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58" r:id="rId3"/>
    <p:sldLayoutId id="2147483660" r:id="rId4"/>
    <p:sldLayoutId id="2147483678" r:id="rId5"/>
    <p:sldLayoutId id="214748367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491759">
            <a:off x="1978698" y="1672411"/>
            <a:ext cx="636178" cy="6090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EA946A-1404-5040-E026-8066F4B2B622}"/>
              </a:ext>
            </a:extLst>
          </p:cNvPr>
          <p:cNvSpPr txBox="1"/>
          <p:nvPr/>
        </p:nvSpPr>
        <p:spPr>
          <a:xfrm>
            <a:off x="1390119" y="1777642"/>
            <a:ext cx="6363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স্বাগতম</a:t>
            </a:r>
            <a:endParaRPr lang="as-IN" sz="7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B676EE-A501-ABD8-3B7B-E9BE491F1BC0}"/>
              </a:ext>
            </a:extLst>
          </p:cNvPr>
          <p:cNvSpPr txBox="1"/>
          <p:nvPr/>
        </p:nvSpPr>
        <p:spPr>
          <a:xfrm>
            <a:off x="3042374" y="171093"/>
            <a:ext cx="305925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যাচ্ছে, গেল সবই গেল,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জাত মেরেছে চিলে ।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পাজি চিলের ভূত ছাড়াব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লাথি, জুতো, কিলে ।</a:t>
            </a:r>
          </a:p>
          <a:p>
            <a:r>
              <a:rPr lang="as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সুধী সমাজ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 শুনুন বলি,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এই রেখেছি বাজি,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যে জন সাধের কান নিয়েছে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জান নেব তার আজই।</a:t>
            </a:r>
          </a:p>
          <a:p>
            <a:endParaRPr lang="as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মিটিং হলো </a:t>
            </a:r>
            <a:r>
              <a:rPr lang="as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ফিটিং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হলো,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কান মেলে না তবু।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ডানে-বাাঁয়ে ছুটে বেড়াই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মেলান যদি প্রভু।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ছুটতে দেখে ছোট্টো ছেলে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বলল, ‘কেন </a:t>
            </a:r>
            <a:r>
              <a:rPr lang="as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মিছে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কানের খোঁজে মরছ ঘুরে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সোনার চিলের পিছে?’</a:t>
            </a:r>
          </a:p>
        </p:txBody>
      </p:sp>
    </p:spTree>
    <p:extLst>
      <p:ext uri="{BB962C8B-B14F-4D97-AF65-F5344CB8AC3E}">
        <p14:creationId xmlns:p14="http://schemas.microsoft.com/office/powerpoint/2010/main" val="3611422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B676EE-A501-ABD8-3B7B-E9BE491F1BC0}"/>
              </a:ext>
            </a:extLst>
          </p:cNvPr>
          <p:cNvSpPr txBox="1"/>
          <p:nvPr/>
        </p:nvSpPr>
        <p:spPr>
          <a:xfrm>
            <a:off x="3042374" y="171093"/>
            <a:ext cx="305925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যাচ্ছে, গেল সবই গেল,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জাত মেরেছে চিলে ।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পাজি চিলের ভূত ছাড়াব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লাথি, জুতো, কিলে ।</a:t>
            </a:r>
          </a:p>
          <a:p>
            <a:r>
              <a:rPr lang="as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সুধী সমাজ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 শুনুন বলি,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এই রেখেছি বাজি,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যে জন সাধের কান নিয়েছে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জান নেব তার আজই।</a:t>
            </a:r>
          </a:p>
          <a:p>
            <a:endParaRPr lang="as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মিটিং হলো </a:t>
            </a:r>
            <a:r>
              <a:rPr lang="as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ফিটিং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হলো,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কান মেলে না তবু।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ডানে-বাাঁয়ে ছুটে বেড়াই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মেলান যদি প্রভু।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ছুটতে দেখে ছোট্টো ছেলে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বলল, ‘কেন </a:t>
            </a:r>
            <a:r>
              <a:rPr lang="as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মিছে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কানের খোঁজে মরছ ঘুরে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সোনার চিলের পিছে?’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D527B2-8AA4-143D-AC0D-235BCE30DDF1}"/>
              </a:ext>
            </a:extLst>
          </p:cNvPr>
          <p:cNvSpPr txBox="1"/>
          <p:nvPr/>
        </p:nvSpPr>
        <p:spPr>
          <a:xfrm>
            <a:off x="1706863" y="846479"/>
            <a:ext cx="1229992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as-I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জ্ঞান</a:t>
            </a:r>
            <a: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ী</a:t>
            </a:r>
            <a:r>
              <a:rPr lang="as-I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জন</a:t>
            </a:r>
            <a:endParaRPr lang="en-US" sz="1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B8390A-4857-0387-28FF-6C17C90AC182}"/>
              </a:ext>
            </a:extLst>
          </p:cNvPr>
          <p:cNvSpPr txBox="1"/>
          <p:nvPr/>
        </p:nvSpPr>
        <p:spPr>
          <a:xfrm>
            <a:off x="6043290" y="1944651"/>
            <a:ext cx="1998500" cy="92333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as-I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মিটিংয়ের সাথে মেলানো</a:t>
            </a:r>
            <a: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s-I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অনুকার</a:t>
            </a:r>
          </a:p>
          <a:p>
            <a:pPr algn="ctr"/>
            <a:r>
              <a:rPr lang="as-I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শব্দ</a:t>
            </a:r>
            <a:endParaRPr lang="en-US" sz="1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4EA585-1878-5D82-29DD-2C75296841D5}"/>
              </a:ext>
            </a:extLst>
          </p:cNvPr>
          <p:cNvCxnSpPr>
            <a:cxnSpLocks/>
          </p:cNvCxnSpPr>
          <p:nvPr/>
        </p:nvCxnSpPr>
        <p:spPr>
          <a:xfrm flipH="1" flipV="1">
            <a:off x="2936855" y="1127531"/>
            <a:ext cx="302777" cy="202552"/>
          </a:xfrm>
          <a:prstGeom prst="straightConnector1">
            <a:avLst/>
          </a:prstGeom>
          <a:ln w="508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1B77C8-93B7-E4BD-D801-548306187C2D}"/>
              </a:ext>
            </a:extLst>
          </p:cNvPr>
          <p:cNvCxnSpPr>
            <a:cxnSpLocks/>
          </p:cNvCxnSpPr>
          <p:nvPr/>
        </p:nvCxnSpPr>
        <p:spPr>
          <a:xfrm flipV="1">
            <a:off x="4750755" y="2406316"/>
            <a:ext cx="1292535" cy="288758"/>
          </a:xfrm>
          <a:prstGeom prst="straightConnector1">
            <a:avLst/>
          </a:prstGeom>
          <a:ln w="508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4FF3B1-7814-B4D4-A5DA-9F58D21435CC}"/>
              </a:ext>
            </a:extLst>
          </p:cNvPr>
          <p:cNvSpPr txBox="1"/>
          <p:nvPr/>
        </p:nvSpPr>
        <p:spPr>
          <a:xfrm>
            <a:off x="6043290" y="3610949"/>
            <a:ext cx="823344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as-I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মিথ্যা</a:t>
            </a:r>
            <a:endParaRPr lang="en-US" sz="1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419163-F7B0-A01F-3958-67714E64FB5D}"/>
              </a:ext>
            </a:extLst>
          </p:cNvPr>
          <p:cNvCxnSpPr>
            <a:cxnSpLocks/>
          </p:cNvCxnSpPr>
          <p:nvPr/>
        </p:nvCxnSpPr>
        <p:spPr>
          <a:xfrm flipV="1">
            <a:off x="5461281" y="3795615"/>
            <a:ext cx="582009" cy="428877"/>
          </a:xfrm>
          <a:prstGeom prst="straightConnector1">
            <a:avLst/>
          </a:prstGeom>
          <a:ln w="508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025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B676EE-A501-ABD8-3B7B-E9BE491F1BC0}"/>
              </a:ext>
            </a:extLst>
          </p:cNvPr>
          <p:cNvSpPr txBox="1"/>
          <p:nvPr/>
        </p:nvSpPr>
        <p:spPr>
          <a:xfrm>
            <a:off x="3042374" y="247810"/>
            <a:ext cx="30592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‘নেইকো খালে, নেইকো বিলে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নেইকো মাঠে গাছে;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কান যেখানে ছিল আগে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সেখানটাতেই আছে।’</a:t>
            </a:r>
          </a:p>
          <a:p>
            <a:endParaRPr lang="as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ঠিক বলেছে, চিল তবে কি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নয়কো কানের </a:t>
            </a:r>
            <a:r>
              <a:rPr lang="as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যম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as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বৃথাই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s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মাথার ঘাম ফেলেছি 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পণ্ড হলো শ্রম।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23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B676EE-A501-ABD8-3B7B-E9BE491F1BC0}"/>
              </a:ext>
            </a:extLst>
          </p:cNvPr>
          <p:cNvSpPr txBox="1"/>
          <p:nvPr/>
        </p:nvSpPr>
        <p:spPr>
          <a:xfrm>
            <a:off x="3042374" y="247810"/>
            <a:ext cx="30592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‘নেইকো খালে, নেইকো বিলে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নেইকো মাঠে গাছে;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কান যেখানে ছিল আগে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সেখানটাতেই আছে।’</a:t>
            </a:r>
          </a:p>
          <a:p>
            <a:endParaRPr lang="as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ঠিক বলেছে, চিল তবে কি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নয়কো কানের </a:t>
            </a:r>
            <a:r>
              <a:rPr lang="as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যম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as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বৃথাই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s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মাথার ঘাম ফেলেছি 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পণ্ড হলো শ্রম।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34B993-BFBE-3A79-DB20-D6F7AFCA083F}"/>
              </a:ext>
            </a:extLst>
          </p:cNvPr>
          <p:cNvSpPr txBox="1"/>
          <p:nvPr/>
        </p:nvSpPr>
        <p:spPr>
          <a:xfrm>
            <a:off x="1724254" y="1850256"/>
            <a:ext cx="1073679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as-I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অকারণ</a:t>
            </a:r>
            <a:endParaRPr lang="en-US" sz="1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6C5FB6-CE56-0A5A-A653-C55BB11C5101}"/>
              </a:ext>
            </a:extLst>
          </p:cNvPr>
          <p:cNvSpPr txBox="1"/>
          <p:nvPr/>
        </p:nvSpPr>
        <p:spPr>
          <a:xfrm>
            <a:off x="6101626" y="2571750"/>
            <a:ext cx="1622813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as-I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পরিশ্রম করা</a:t>
            </a:r>
            <a:endParaRPr lang="en-US" sz="1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FA9322-EC64-A57B-95BD-5D1EA9C9A558}"/>
              </a:ext>
            </a:extLst>
          </p:cNvPr>
          <p:cNvCxnSpPr>
            <a:cxnSpLocks/>
          </p:cNvCxnSpPr>
          <p:nvPr/>
        </p:nvCxnSpPr>
        <p:spPr>
          <a:xfrm flipH="1" flipV="1">
            <a:off x="2797934" y="2131308"/>
            <a:ext cx="302777" cy="202552"/>
          </a:xfrm>
          <a:prstGeom prst="straightConnector1">
            <a:avLst/>
          </a:prstGeom>
          <a:ln w="508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CB0683-E146-8481-A7B3-9E1512A75961}"/>
              </a:ext>
            </a:extLst>
          </p:cNvPr>
          <p:cNvCxnSpPr>
            <a:cxnSpLocks/>
          </p:cNvCxnSpPr>
          <p:nvPr/>
        </p:nvCxnSpPr>
        <p:spPr>
          <a:xfrm>
            <a:off x="5060138" y="2475068"/>
            <a:ext cx="1041488" cy="321635"/>
          </a:xfrm>
          <a:prstGeom prst="straightConnector1">
            <a:avLst/>
          </a:prstGeom>
          <a:ln w="508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A5CDBF-B001-5EFF-1E28-FB5BFB810A31}"/>
              </a:ext>
            </a:extLst>
          </p:cNvPr>
          <p:cNvSpPr txBox="1"/>
          <p:nvPr/>
        </p:nvSpPr>
        <p:spPr>
          <a:xfrm>
            <a:off x="6106584" y="1369638"/>
            <a:ext cx="1313162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as-I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মৃত্যু</a:t>
            </a:r>
            <a: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র </a:t>
            </a:r>
            <a:r>
              <a:rPr lang="as-I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দূত</a:t>
            </a:r>
            <a:endParaRPr lang="en-US" sz="1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32BE4A-24B4-D550-7799-84770C8262BA}"/>
              </a:ext>
            </a:extLst>
          </p:cNvPr>
          <p:cNvCxnSpPr>
            <a:cxnSpLocks/>
          </p:cNvCxnSpPr>
          <p:nvPr/>
        </p:nvCxnSpPr>
        <p:spPr>
          <a:xfrm flipV="1">
            <a:off x="5524576" y="1554304"/>
            <a:ext cx="582009" cy="428877"/>
          </a:xfrm>
          <a:prstGeom prst="straightConnector1">
            <a:avLst/>
          </a:prstGeom>
          <a:ln w="508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225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B676EE-A501-ABD8-3B7B-E9BE491F1BC0}"/>
              </a:ext>
            </a:extLst>
          </p:cNvPr>
          <p:cNvSpPr txBox="1"/>
          <p:nvPr/>
        </p:nvSpPr>
        <p:spPr>
          <a:xfrm>
            <a:off x="1027838" y="1277097"/>
            <a:ext cx="70883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প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ণ্ডশ্রম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কবিতার বৈশিষ্ট্য কি?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‘পণ্ডশ্রম’ কবিতায় কীভাবে শ্রম পণ্ড হলো?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তথ্য যাচাই না করে কাজ করলে তার ফলাফল কী ধরনের হতে পারে বলে তুমি মনে করো?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কোনো তথ্য বা ঘটনার যথা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র্থতা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কীভাবে যাচাই করতে হয়?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প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ণ্ডশ্রম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কবিতার মত বর্তমান সমাজের কিছু বাস্তব চিত্র তোমার মতো করে গুছিয়ে লিখ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BC129-9F4A-5E5E-0826-83ED6B6F8086}"/>
              </a:ext>
            </a:extLst>
          </p:cNvPr>
          <p:cNvSpPr txBox="1"/>
          <p:nvPr/>
        </p:nvSpPr>
        <p:spPr>
          <a:xfrm>
            <a:off x="3346929" y="255346"/>
            <a:ext cx="24501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s-IN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সংক্ষিপ্ত প্রশ্ন</a:t>
            </a:r>
          </a:p>
        </p:txBody>
      </p:sp>
    </p:spTree>
    <p:extLst>
      <p:ext uri="{BB962C8B-B14F-4D97-AF65-F5344CB8AC3E}">
        <p14:creationId xmlns:p14="http://schemas.microsoft.com/office/powerpoint/2010/main" val="1335394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90674" y="4228524"/>
            <a:ext cx="829750" cy="7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431A5-BF25-36A2-0B72-BB5752FDB3BB}"/>
              </a:ext>
            </a:extLst>
          </p:cNvPr>
          <p:cNvSpPr txBox="1"/>
          <p:nvPr/>
        </p:nvSpPr>
        <p:spPr>
          <a:xfrm>
            <a:off x="1390119" y="1971585"/>
            <a:ext cx="6363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s-IN" sz="7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জিজ্ঞাসা</a:t>
            </a:r>
            <a:r>
              <a:rPr lang="en-US" sz="7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as-IN" sz="7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32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491759">
            <a:off x="1978698" y="1672411"/>
            <a:ext cx="636178" cy="6090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EA946A-1404-5040-E026-8066F4B2B622}"/>
              </a:ext>
            </a:extLst>
          </p:cNvPr>
          <p:cNvSpPr txBox="1"/>
          <p:nvPr/>
        </p:nvSpPr>
        <p:spPr>
          <a:xfrm>
            <a:off x="1390119" y="1777642"/>
            <a:ext cx="6363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ধন্যবাদ</a:t>
            </a:r>
            <a:endParaRPr lang="as-IN" sz="7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780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38B616-9707-ACC2-C731-111D6EBC4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10" y="319969"/>
            <a:ext cx="4659980" cy="45035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90674" y="4228524"/>
            <a:ext cx="829750" cy="7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BE66B6-DE15-FBC6-F4FE-29303CD92A31}"/>
              </a:ext>
            </a:extLst>
          </p:cNvPr>
          <p:cNvSpPr txBox="1"/>
          <p:nvPr/>
        </p:nvSpPr>
        <p:spPr>
          <a:xfrm>
            <a:off x="1433513" y="1971585"/>
            <a:ext cx="62769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পণ্ডশ্রম</a:t>
            </a:r>
            <a:endParaRPr lang="as-IN" sz="7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6A9856-9771-48E6-4923-9D9670DAB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42" y="714945"/>
            <a:ext cx="2956331" cy="3626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8B6DD1-EE0C-408D-1E89-C32EC40489E2}"/>
              </a:ext>
            </a:extLst>
          </p:cNvPr>
          <p:cNvSpPr txBox="1"/>
          <p:nvPr/>
        </p:nvSpPr>
        <p:spPr>
          <a:xfrm>
            <a:off x="3939484" y="957910"/>
            <a:ext cx="4800044" cy="3227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তিনি ছিলেন বাংলাদেশের একজন প্রধান কবি।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নাগরিক জীবন, মুক্তিযুদ্ধ, গণ-আন্দোলন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ইত্যাদি তাঁর কবি তার বিষয়।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s-IN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‘রৌদ্র করোটিতে’, ‘বন্দি শিবির থেকে’ ইত্যাদি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s-IN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তাঁর বিখ্যাত কবিতার বই।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595367-8718-7ABB-356D-62AF9834FBDF}"/>
              </a:ext>
            </a:extLst>
          </p:cNvPr>
          <p:cNvSpPr txBox="1"/>
          <p:nvPr/>
        </p:nvSpPr>
        <p:spPr>
          <a:xfrm>
            <a:off x="-1023074" y="4428555"/>
            <a:ext cx="636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s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শামস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ু</a:t>
            </a:r>
            <a:r>
              <a:rPr lang="as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র রাহমান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as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(১৯২৯-২০০৬)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67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B676EE-A501-ABD8-3B7B-E9BE491F1BC0}"/>
              </a:ext>
            </a:extLst>
          </p:cNvPr>
          <p:cNvSpPr txBox="1"/>
          <p:nvPr/>
        </p:nvSpPr>
        <p:spPr>
          <a:xfrm>
            <a:off x="3042371" y="998151"/>
            <a:ext cx="3059252" cy="433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এই নিয়েছে ওই নিল যা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কান নিয়েছে চিলে ।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চিলের পিছে ঘুরছি মরে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আমরা সবাই মিলে ।</a:t>
            </a:r>
          </a:p>
          <a:p>
            <a:endParaRPr lang="as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as-IN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দিনদুপুরে জ্যান্ত 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আহা,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কানটা গেল উড়ে ।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কান না পেলে চার দেয়ালে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মরব </a:t>
            </a:r>
            <a:r>
              <a:rPr lang="as-IN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মাথা খুঁড়ে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।</a:t>
            </a:r>
          </a:p>
          <a:p>
            <a:endParaRPr lang="as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কান গেলে আর মুখের পাড়ায়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থাকল কী-হে বলো ?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কানের শোকে আজকে সবাই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as-IN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মিটিং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করি চলো ।</a:t>
            </a:r>
          </a:p>
          <a:p>
            <a:pPr>
              <a:lnSpc>
                <a:spcPct val="150000"/>
              </a:lnSpc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BC129-9F4A-5E5E-0826-83ED6B6F8086}"/>
              </a:ext>
            </a:extLst>
          </p:cNvPr>
          <p:cNvSpPr txBox="1"/>
          <p:nvPr/>
        </p:nvSpPr>
        <p:spPr>
          <a:xfrm>
            <a:off x="3600023" y="159094"/>
            <a:ext cx="1943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পণ্ডশ্রম</a:t>
            </a:r>
            <a:endParaRPr lang="as-IN" sz="3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as-IN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শামস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ু</a:t>
            </a:r>
            <a:r>
              <a:rPr lang="as-IN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র রাহমান</a:t>
            </a:r>
            <a:endParaRPr 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149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B676EE-A501-ABD8-3B7B-E9BE491F1BC0}"/>
              </a:ext>
            </a:extLst>
          </p:cNvPr>
          <p:cNvSpPr txBox="1"/>
          <p:nvPr/>
        </p:nvSpPr>
        <p:spPr>
          <a:xfrm>
            <a:off x="3042374" y="171093"/>
            <a:ext cx="305925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যাচ্ছে, গেল সবই গেল,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জাত মেরেছে চিলে ।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পাজি চিলের ভূত ছাড়াব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লাথি, জুতো, কিলে ।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সুধী সমাজ! শুনুন বলি,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এই রেখেছি বাজি,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যে জন সাধের কান নিয়েছে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জান নেব তার আজই।</a:t>
            </a:r>
          </a:p>
          <a:p>
            <a:endParaRPr lang="as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মিটিং হলো ফিটিং হলো,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কান মেলে না তবু।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ডানে-বাাঁয়ে ছুটে বেড়াই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মেলান যদি প্রভু।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ছুটতে দেখে ছোট্টো ছেলে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বলল, ‘কেন মিছে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কানের খোঁজে মরছ ঘুরে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সোনার চিলের পিছে?’</a:t>
            </a:r>
          </a:p>
        </p:txBody>
      </p:sp>
    </p:spTree>
    <p:extLst>
      <p:ext uri="{BB962C8B-B14F-4D97-AF65-F5344CB8AC3E}">
        <p14:creationId xmlns:p14="http://schemas.microsoft.com/office/powerpoint/2010/main" val="277199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B676EE-A501-ABD8-3B7B-E9BE491F1BC0}"/>
              </a:ext>
            </a:extLst>
          </p:cNvPr>
          <p:cNvSpPr txBox="1"/>
          <p:nvPr/>
        </p:nvSpPr>
        <p:spPr>
          <a:xfrm>
            <a:off x="3042374" y="247810"/>
            <a:ext cx="30592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‘নেইকো খালে, নেইকো বিলে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নেইকো মাঠে গাছে;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কান যেখানে ছিল আগে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সেখানটাতেই আছে।’</a:t>
            </a:r>
          </a:p>
          <a:p>
            <a:endParaRPr lang="as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ঠিক বলেছে, চিল তবে কি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নয়কো কানের যম?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বৃথাই মাথার ঘাম ফেলেছি ,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পণ্ড হলো শ্রম।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068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B676EE-A501-ABD8-3B7B-E9BE491F1BC0}"/>
              </a:ext>
            </a:extLst>
          </p:cNvPr>
          <p:cNvSpPr txBox="1"/>
          <p:nvPr/>
        </p:nvSpPr>
        <p:spPr>
          <a:xfrm>
            <a:off x="3042371" y="998151"/>
            <a:ext cx="3059252" cy="433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এই নিয়েছে ওই নিল যা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কান নিয়েছে চিলে ।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চিলের পিছে ঘুরছি মরে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আমরা সবাই মিলে ।</a:t>
            </a:r>
          </a:p>
          <a:p>
            <a:endParaRPr lang="as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as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দিনদুপুরে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s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জ্যান্ত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আহা,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কানটা গেল উড়ে ।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কান না পেলে চার দেয়ালে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মরব </a:t>
            </a:r>
            <a:r>
              <a:rPr lang="as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মাথা খুঁড়ে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।</a:t>
            </a:r>
          </a:p>
          <a:p>
            <a:endParaRPr lang="as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কান গেলে আর </a:t>
            </a:r>
            <a:r>
              <a:rPr lang="as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মুখের পাড়ায়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থাকল কী-হে বলো ?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কানের শোকে আজকে সবাই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as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মিটিং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করি চলো ।</a:t>
            </a:r>
          </a:p>
          <a:p>
            <a:pPr>
              <a:lnSpc>
                <a:spcPct val="150000"/>
              </a:lnSpc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BC129-9F4A-5E5E-0826-83ED6B6F8086}"/>
              </a:ext>
            </a:extLst>
          </p:cNvPr>
          <p:cNvSpPr txBox="1"/>
          <p:nvPr/>
        </p:nvSpPr>
        <p:spPr>
          <a:xfrm>
            <a:off x="3600023" y="159094"/>
            <a:ext cx="1943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পণ্ডশ্রম</a:t>
            </a:r>
            <a:endParaRPr lang="as-IN" sz="3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as-IN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শামস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ু</a:t>
            </a:r>
            <a:r>
              <a:rPr lang="as-IN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র রাহমান</a:t>
            </a:r>
            <a:endParaRPr 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8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B676EE-A501-ABD8-3B7B-E9BE491F1BC0}"/>
              </a:ext>
            </a:extLst>
          </p:cNvPr>
          <p:cNvSpPr txBox="1"/>
          <p:nvPr/>
        </p:nvSpPr>
        <p:spPr>
          <a:xfrm>
            <a:off x="3042371" y="998151"/>
            <a:ext cx="3059252" cy="433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এই নিয়েছে ওই নিল যা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কান নিয়েছে চিলে ।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চিলের পিছে ঘুরছি মরে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আমরা সবাই মিলে ।</a:t>
            </a:r>
          </a:p>
          <a:p>
            <a:endParaRPr lang="as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as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দিনদুপুরে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s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জ্যান্ত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আহা,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কানটা গেল উড়ে ।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কান না পেলে চার দেয়ালে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মরব </a:t>
            </a:r>
            <a:r>
              <a:rPr lang="as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মাথা খুঁড়ে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।</a:t>
            </a:r>
          </a:p>
          <a:p>
            <a:endParaRPr lang="as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কান গেলে আর </a:t>
            </a:r>
            <a:r>
              <a:rPr lang="as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মুখের পাড়ায়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থাকল কী-হে বলো ?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কানের শোকে আজকে সবাই</a:t>
            </a:r>
          </a:p>
          <a:p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as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মিটিং</a:t>
            </a:r>
            <a:r>
              <a:rPr lang="as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করি চলো ।</a:t>
            </a:r>
          </a:p>
          <a:p>
            <a:pPr>
              <a:lnSpc>
                <a:spcPct val="150000"/>
              </a:lnSpc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BC129-9F4A-5E5E-0826-83ED6B6F8086}"/>
              </a:ext>
            </a:extLst>
          </p:cNvPr>
          <p:cNvSpPr txBox="1"/>
          <p:nvPr/>
        </p:nvSpPr>
        <p:spPr>
          <a:xfrm>
            <a:off x="3600023" y="159094"/>
            <a:ext cx="1943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পণ্ডশ্রম</a:t>
            </a:r>
            <a:endParaRPr lang="as-IN" sz="3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as-IN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শামস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ু</a:t>
            </a:r>
            <a:r>
              <a:rPr lang="as-IN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র রাহমান</a:t>
            </a:r>
            <a:endParaRPr 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F0E22-5F90-DFCF-DBD0-940486BFA13D}"/>
              </a:ext>
            </a:extLst>
          </p:cNvPr>
          <p:cNvSpPr txBox="1"/>
          <p:nvPr/>
        </p:nvSpPr>
        <p:spPr>
          <a:xfrm>
            <a:off x="1581800" y="1898774"/>
            <a:ext cx="1197545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প্রকাশ্যে</a:t>
            </a:r>
            <a:endParaRPr lang="en-US" sz="1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9F0A9-DE99-072A-3F6C-DA966DED023E}"/>
              </a:ext>
            </a:extLst>
          </p:cNvPr>
          <p:cNvSpPr txBox="1"/>
          <p:nvPr/>
        </p:nvSpPr>
        <p:spPr>
          <a:xfrm>
            <a:off x="6088802" y="1898774"/>
            <a:ext cx="912567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জীবন্ত</a:t>
            </a:r>
            <a:endParaRPr lang="en-US" sz="1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6942F-2E3F-CECE-AD47-021CE11D8151}"/>
              </a:ext>
            </a:extLst>
          </p:cNvPr>
          <p:cNvSpPr txBox="1"/>
          <p:nvPr/>
        </p:nvSpPr>
        <p:spPr>
          <a:xfrm>
            <a:off x="6088802" y="3547575"/>
            <a:ext cx="1440205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মাথা</a:t>
            </a:r>
            <a: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ঠোকা</a:t>
            </a:r>
            <a:endParaRPr lang="en-US" sz="1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E4A4AC-087E-600C-DA16-062D65548329}"/>
              </a:ext>
            </a:extLst>
          </p:cNvPr>
          <p:cNvSpPr txBox="1"/>
          <p:nvPr/>
        </p:nvSpPr>
        <p:spPr>
          <a:xfrm>
            <a:off x="6088802" y="661813"/>
            <a:ext cx="1505845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ব্যর্থ</a:t>
            </a:r>
            <a: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পরিশ্রম</a:t>
            </a:r>
            <a:endParaRPr lang="en-US" sz="1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C69A4-1176-6B08-A100-437ED8F00D48}"/>
              </a:ext>
            </a:extLst>
          </p:cNvPr>
          <p:cNvSpPr txBox="1"/>
          <p:nvPr/>
        </p:nvSpPr>
        <p:spPr>
          <a:xfrm>
            <a:off x="2129585" y="4368682"/>
            <a:ext cx="64976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সভা</a:t>
            </a:r>
            <a:endParaRPr lang="en-US" sz="1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B71A9C-3CD6-C452-E705-E64BE09768E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226992" y="543814"/>
            <a:ext cx="861810" cy="302665"/>
          </a:xfrm>
          <a:prstGeom prst="straightConnector1">
            <a:avLst/>
          </a:prstGeom>
          <a:ln w="508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D916DB-AE5C-EDF7-290D-C02DA0578C91}"/>
              </a:ext>
            </a:extLst>
          </p:cNvPr>
          <p:cNvCxnSpPr>
            <a:cxnSpLocks/>
          </p:cNvCxnSpPr>
          <p:nvPr/>
        </p:nvCxnSpPr>
        <p:spPr>
          <a:xfrm flipV="1">
            <a:off x="4668253" y="2083440"/>
            <a:ext cx="1420549" cy="321038"/>
          </a:xfrm>
          <a:prstGeom prst="straightConnector1">
            <a:avLst/>
          </a:prstGeom>
          <a:ln w="508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29C525-FA30-6307-E2CE-18618E551032}"/>
              </a:ext>
            </a:extLst>
          </p:cNvPr>
          <p:cNvCxnSpPr>
            <a:cxnSpLocks/>
          </p:cNvCxnSpPr>
          <p:nvPr/>
        </p:nvCxnSpPr>
        <p:spPr>
          <a:xfrm flipH="1" flipV="1">
            <a:off x="2779345" y="2290206"/>
            <a:ext cx="315020" cy="228545"/>
          </a:xfrm>
          <a:prstGeom prst="straightConnector1">
            <a:avLst/>
          </a:prstGeom>
          <a:ln w="508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3BF30A-D045-3CF6-BB65-3BD1A4FB361C}"/>
              </a:ext>
            </a:extLst>
          </p:cNvPr>
          <p:cNvCxnSpPr>
            <a:cxnSpLocks/>
          </p:cNvCxnSpPr>
          <p:nvPr/>
        </p:nvCxnSpPr>
        <p:spPr>
          <a:xfrm flipH="1" flipV="1">
            <a:off x="2779345" y="4553348"/>
            <a:ext cx="1015759" cy="184666"/>
          </a:xfrm>
          <a:prstGeom prst="straightConnector1">
            <a:avLst/>
          </a:prstGeom>
          <a:ln w="508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CA74B5-98CC-006A-F3FF-43D9B96E992E}"/>
              </a:ext>
            </a:extLst>
          </p:cNvPr>
          <p:cNvCxnSpPr>
            <a:cxnSpLocks/>
          </p:cNvCxnSpPr>
          <p:nvPr/>
        </p:nvCxnSpPr>
        <p:spPr>
          <a:xfrm>
            <a:off x="5226719" y="3547575"/>
            <a:ext cx="832000" cy="184666"/>
          </a:xfrm>
          <a:prstGeom prst="straightConnector1">
            <a:avLst/>
          </a:prstGeom>
          <a:ln w="508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B40D7B-ACD5-FB42-D6C8-33E1A2A15E60}"/>
              </a:ext>
            </a:extLst>
          </p:cNvPr>
          <p:cNvSpPr txBox="1"/>
          <p:nvPr/>
        </p:nvSpPr>
        <p:spPr>
          <a:xfrm>
            <a:off x="6058719" y="4276349"/>
            <a:ext cx="1440205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as-I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মুখম</a:t>
            </a:r>
            <a:r>
              <a:rPr lang="en-US" sz="1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ণ্ডল</a:t>
            </a:r>
            <a:endParaRPr lang="en-US" sz="1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B20147-37FF-9552-0077-8119F10518A2}"/>
              </a:ext>
            </a:extLst>
          </p:cNvPr>
          <p:cNvCxnSpPr>
            <a:cxnSpLocks/>
          </p:cNvCxnSpPr>
          <p:nvPr/>
        </p:nvCxnSpPr>
        <p:spPr>
          <a:xfrm>
            <a:off x="5742264" y="4068579"/>
            <a:ext cx="393232" cy="184666"/>
          </a:xfrm>
          <a:prstGeom prst="straightConnector1">
            <a:avLst/>
          </a:prstGeom>
          <a:ln w="508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037531"/>
      </p:ext>
    </p:extLst>
  </p:cSld>
  <p:clrMapOvr>
    <a:masterClrMapping/>
  </p:clrMapOvr>
</p:sld>
</file>

<file path=ppt/theme/theme1.xml><?xml version="1.0" encoding="utf-8"?>
<a:theme xmlns:a="http://schemas.openxmlformats.org/drawingml/2006/main" name="Enjoy Easter! by Slidesgo">
  <a:themeElements>
    <a:clrScheme name="Simple Light">
      <a:dk1>
        <a:srgbClr val="653966"/>
      </a:dk1>
      <a:lt1>
        <a:srgbClr val="7CBE30"/>
      </a:lt1>
      <a:dk2>
        <a:srgbClr val="D95A80"/>
      </a:dk2>
      <a:lt2>
        <a:srgbClr val="F8F3EF"/>
      </a:lt2>
      <a:accent1>
        <a:srgbClr val="FFFFFF"/>
      </a:accent1>
      <a:accent2>
        <a:srgbClr val="EDAB44"/>
      </a:accent2>
      <a:accent3>
        <a:srgbClr val="FADE45"/>
      </a:accent3>
      <a:accent4>
        <a:srgbClr val="B6DB89"/>
      </a:accent4>
      <a:accent5>
        <a:srgbClr val="A9A2D8"/>
      </a:accent5>
      <a:accent6>
        <a:srgbClr val="FFFFFF"/>
      </a:accent6>
      <a:hlink>
        <a:srgbClr val="9E609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684</Words>
  <Application>Microsoft Office PowerPoint</Application>
  <PresentationFormat>On-screen Show (16:9)</PresentationFormat>
  <Paragraphs>160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Wingdings</vt:lpstr>
      <vt:lpstr>Times New Roman</vt:lpstr>
      <vt:lpstr>Bebas Neue</vt:lpstr>
      <vt:lpstr>Lobster</vt:lpstr>
      <vt:lpstr>Arial</vt:lpstr>
      <vt:lpstr>Montserrat</vt:lpstr>
      <vt:lpstr>Enjoy Easter!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</dc:creator>
  <cp:lastModifiedBy>MOS</cp:lastModifiedBy>
  <cp:revision>16</cp:revision>
  <dcterms:modified xsi:type="dcterms:W3CDTF">2023-12-22T15:56:29Z</dcterms:modified>
</cp:coreProperties>
</file>